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80" r:id="rId3"/>
    <p:sldId id="28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2290" autoAdjust="0"/>
  </p:normalViewPr>
  <p:slideViewPr>
    <p:cSldViewPr snapToGrid="0">
      <p:cViewPr varScale="1">
        <p:scale>
          <a:sx n="103" d="100"/>
          <a:sy n="103" d="100"/>
        </p:scale>
        <p:origin x="7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A0F0B-4CF7-4D5C-A480-46CE179EEE7E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5E0F6-7F30-45DE-ADFA-69433C328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0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3A39-27E3-4701-A97B-C57803B8F91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72B8-B786-4143-ABAA-451546FE1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22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3A39-27E3-4701-A97B-C57803B8F91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72B8-B786-4143-ABAA-451546FE1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62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3A39-27E3-4701-A97B-C57803B8F91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72B8-B786-4143-ABAA-451546FE1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837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3A39-27E3-4701-A97B-C57803B8F91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72B8-B786-4143-ABAA-451546FE1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056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3A39-27E3-4701-A97B-C57803B8F91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72B8-B786-4143-ABAA-451546FE1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31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3A39-27E3-4701-A97B-C57803B8F91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72B8-B786-4143-ABAA-451546FE1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14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3A39-27E3-4701-A97B-C57803B8F91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72B8-B786-4143-ABAA-451546FE1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607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3A39-27E3-4701-A97B-C57803B8F91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72B8-B786-4143-ABAA-451546FE1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580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3A39-27E3-4701-A97B-C57803B8F91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72B8-B786-4143-ABAA-451546FE1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71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3A39-27E3-4701-A97B-C57803B8F91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72B8-B786-4143-ABAA-451546FE1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189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3A39-27E3-4701-A97B-C57803B8F91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72B8-B786-4143-ABAA-451546FE1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470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73A39-27E3-4701-A97B-C57803B8F91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872B8-B786-4143-ABAA-451546FE1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54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nqt2020.testcenter.kz/index.php/main/hom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507" t="66959"/>
          <a:stretch/>
        </p:blipFill>
        <p:spPr>
          <a:xfrm>
            <a:off x="3949007" y="1989012"/>
            <a:ext cx="4063270" cy="24712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/>
          <a:srcRect r="2971" b="79045"/>
          <a:stretch/>
        </p:blipFill>
        <p:spPr>
          <a:xfrm rot="10800000">
            <a:off x="8318500" y="4527480"/>
            <a:ext cx="3990340" cy="233052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932642" y="409090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ГОСУДАРСТВЕННО-ЧАСТНОЕ ПАРТНЕРСТВО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CEEADA5-A112-4CEA-A50A-DE1DB6B5FA94}"/>
              </a:ext>
            </a:extLst>
          </p:cNvPr>
          <p:cNvSpPr txBox="1"/>
          <p:nvPr/>
        </p:nvSpPr>
        <p:spPr>
          <a:xfrm>
            <a:off x="3779815" y="100102"/>
            <a:ext cx="32138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Текущее состояние ГЧП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61F38DD-0439-4261-9FE9-C4C9484704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7300" y="92170"/>
            <a:ext cx="1464700" cy="40731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85089" y="703575"/>
            <a:ext cx="6687129" cy="146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Договор ГЧП </a:t>
            </a:r>
            <a:r>
              <a:rPr lang="ru-RU" sz="14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«Региональный </a:t>
            </a:r>
            <a:r>
              <a:rPr lang="ru-RU" sz="1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 тестирования и педагогической компетенции</a:t>
            </a:r>
            <a:r>
              <a:rPr lang="ru-RU" sz="14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был подписан </a:t>
            </a:r>
            <a:r>
              <a:rPr lang="ru-RU" sz="14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</a:t>
            </a:r>
            <a:r>
              <a:rPr lang="ru-RU" sz="1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октября 2019 </a:t>
            </a:r>
            <a:r>
              <a:rPr lang="ru-RU" sz="14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3 видов государственного экзамена в сфере образования (Национальное квалификационное тестирование (НКТ), внешняя оценка учебных достижений среднего (ВОУД СО), и высшего образования (ВОУД ВО)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98766" y="2734918"/>
            <a:ext cx="3441927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1080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2019 году были сэкономлены более 170 млн. тг. из РБ </a:t>
            </a:r>
            <a:r>
              <a:rPr lang="ru-RU" sz="1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(3,7 млрд. тг за 10 лет за 1 вид теста)</a:t>
            </a:r>
          </a:p>
          <a:p>
            <a:pPr marL="285750" indent="-1080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Экономия операционных расходов </a:t>
            </a:r>
            <a:r>
              <a:rPr lang="ru-RU" sz="1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(распечатка, транспортировка ТЗ, услуги полиграфии и т.д.)</a:t>
            </a:r>
          </a:p>
          <a:p>
            <a:pPr marL="285750" indent="-1080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Экономия государства на содержание здания и инфраструктуры </a:t>
            </a:r>
          </a:p>
          <a:p>
            <a:pPr marL="285750" indent="-1080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Дополнительные инвестиции для поэтапного расширения сети с 20 до 153 РЦТ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2022 г. с охватом моно и малых городов, районных центров и отдаленных сельских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местностей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8001" y="2381483"/>
            <a:ext cx="3253816" cy="4098763"/>
          </a:xfrm>
          <a:prstGeom prst="roundRect">
            <a:avLst>
              <a:gd name="adj" fmla="val 2953"/>
            </a:avLst>
          </a:prstGeom>
          <a:noFill/>
          <a:ln w="63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EEADA5-A112-4CEA-A50A-DE1DB6B5FA94}"/>
              </a:ext>
            </a:extLst>
          </p:cNvPr>
          <p:cNvSpPr txBox="1"/>
          <p:nvPr/>
        </p:nvSpPr>
        <p:spPr>
          <a:xfrm>
            <a:off x="994017" y="2470369"/>
            <a:ext cx="21964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Финансовые преимущества </a:t>
            </a:r>
            <a:endParaRPr lang="ru-RU" sz="11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753961" y="2574298"/>
            <a:ext cx="3405210" cy="223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В рамках ГЧП (Подписан договор ГЧП </a:t>
            </a:r>
            <a:endParaRPr lang="ru-RU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10 лет по трем экзаменам)</a:t>
            </a:r>
          </a:p>
          <a:p>
            <a:pPr>
              <a:spcBef>
                <a:spcPts val="1200"/>
              </a:spcBef>
            </a:pP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Результаты НКТ,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UStudy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, 2019 </a:t>
            </a:r>
            <a:endParaRPr lang="ru-RU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Период теста: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.11.2019 –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.11.2019 г.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Количество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протестированных: </a:t>
            </a:r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74 837 ч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Количество прошедших: </a:t>
            </a:r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34 433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ч. (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6%)</a:t>
            </a:r>
            <a:endParaRPr lang="ru-RU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Количество проваливших: </a:t>
            </a:r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40 404 ч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4%)</a:t>
            </a:r>
            <a:endParaRPr lang="ru-RU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Кол-во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людей, набравших от 0 до 20 баллов –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9 301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ч.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(12,4%)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Кол-во людей, набравших от 21 до 50 баллов –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33 025 ч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(44,1%)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Кол-во заявлений на апелляцию </a:t>
            </a:r>
            <a:r>
              <a:rPr lang="ru-RU" sz="5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27 751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(3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,08%)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837998" y="1091472"/>
            <a:ext cx="328626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НКТ 2018 г.</a:t>
            </a:r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Период теста: </a:t>
            </a:r>
            <a:r>
              <a:rPr lang="ru-RU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2018 г.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Количество протестированных: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910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ч.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Количество прошедших: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36 300 ч. (63,8%)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Количество проваливших: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20 610 ч. (36,2%)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D61F38DD-0439-4261-9FE9-C4C9484704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" r="73263" b="-10633"/>
          <a:stretch/>
        </p:blipFill>
        <p:spPr>
          <a:xfrm>
            <a:off x="8456667" y="3719366"/>
            <a:ext cx="332198" cy="38225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5440" y="1558409"/>
            <a:ext cx="332198" cy="245648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8352489" y="1049419"/>
            <a:ext cx="3771777" cy="1273047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352489" y="2381483"/>
            <a:ext cx="3771777" cy="2419249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6667" y="3378646"/>
            <a:ext cx="332198" cy="245648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8352489" y="4832402"/>
            <a:ext cx="3771777" cy="1971573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D61F38DD-0439-4261-9FE9-C4C9484704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" r="73263" b="-10633"/>
          <a:stretch/>
        </p:blipFill>
        <p:spPr>
          <a:xfrm>
            <a:off x="8463482" y="5867701"/>
            <a:ext cx="332198" cy="382255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6657" y="5539388"/>
            <a:ext cx="332198" cy="245648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10043352" y="2409134"/>
            <a:ext cx="87556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НКТ </a:t>
            </a:r>
            <a:r>
              <a:rPr lang="ru-RU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0018785" y="4871186"/>
            <a:ext cx="87556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НКТ </a:t>
            </a:r>
            <a:r>
              <a:rPr lang="ru-RU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8435440" y="5056641"/>
            <a:ext cx="36240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Регистрация – онлайн на сайте: </a:t>
            </a: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</a:t>
            </a: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://</a:t>
            </a: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nqt2020.testcenter.kz/index.php/main/home</a:t>
            </a:r>
            <a:endParaRPr lang="kk-KZ" sz="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kk-KZ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847809" y="5386128"/>
            <a:ext cx="2720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Педагоги дошкольных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организаций воспитания и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обучения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Педагоги организаций ТиПО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Педагоги организаций доп. образования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Методисты методических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кабинетов (центров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Руководители организаций образования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Выпускники вузов и ТиПО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при поступлении на работу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впервые</a:t>
            </a:r>
          </a:p>
          <a:p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7) Педагоги организации среднего образования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1474153" y="5386128"/>
            <a:ext cx="63165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18 047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6 147</a:t>
            </a:r>
          </a:p>
          <a:p>
            <a:pPr algn="r"/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4 160</a:t>
            </a:r>
          </a:p>
          <a:p>
            <a:pPr algn="r"/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1 291</a:t>
            </a:r>
          </a:p>
          <a:p>
            <a:pPr algn="r"/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5 000</a:t>
            </a:r>
          </a:p>
          <a:p>
            <a:pPr algn="r"/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54 353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83 891</a:t>
            </a:r>
          </a:p>
          <a:p>
            <a:pPr algn="r"/>
            <a:r>
              <a:rPr 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172 </a:t>
            </a:r>
            <a:r>
              <a:rPr lang="ru-RU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889</a:t>
            </a:r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1530459" y="5222553"/>
            <a:ext cx="58111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Кол-во</a:t>
            </a:r>
            <a:endParaRPr lang="en-US" sz="8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8458217" y="6609550"/>
            <a:ext cx="3448055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По состоянию на 3.06.2020 зарегистрировано более </a:t>
            </a:r>
            <a:r>
              <a:rPr lang="ru-RU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91 тыс. чел. </a:t>
            </a:r>
            <a:endParaRPr lang="en-US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847809" y="5206465"/>
            <a:ext cx="196079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900" b="1" u="sng" dirty="0">
                <a:latin typeface="Arial" panose="020B0604020202020204" pitchFamily="34" charset="0"/>
                <a:cs typeface="Arial" panose="020B0604020202020204" pitchFamily="34" charset="0"/>
              </a:rPr>
              <a:t>6 категории пед. работников:   </a:t>
            </a:r>
            <a:endParaRPr lang="ru-RU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971694" y="2734918"/>
            <a:ext cx="386736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1080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Прозрачность процедуры, объективность оценки и академическая честность</a:t>
            </a:r>
          </a:p>
          <a:p>
            <a:pPr marL="285750" indent="-1080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Мгновенное получение результатов теста</a:t>
            </a:r>
          </a:p>
          <a:p>
            <a:pPr marL="285750" indent="-1080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Экономия временных затрат на организацию и проведения тестов</a:t>
            </a:r>
          </a:p>
          <a:p>
            <a:pPr marL="285750" indent="-1080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Сняти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коррупционных рисков, исключение человеческого фактора</a:t>
            </a:r>
          </a:p>
          <a:p>
            <a:pPr marL="285750" indent="-1080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Высокая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мобильность. Вся процедура НКТ автоматизирована, начиная с подачи заявки, тестирования, работы над ошибками, подачи на апелляцию и выдачи результатов.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912818" y="2381483"/>
            <a:ext cx="3867361" cy="4098763"/>
          </a:xfrm>
          <a:prstGeom prst="roundRect">
            <a:avLst>
              <a:gd name="adj" fmla="val 2953"/>
            </a:avLst>
          </a:prstGeom>
          <a:noFill/>
          <a:ln w="63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CEEADA5-A112-4CEA-A50A-DE1DB6B5FA94}"/>
              </a:ext>
            </a:extLst>
          </p:cNvPr>
          <p:cNvSpPr txBox="1"/>
          <p:nvPr/>
        </p:nvSpPr>
        <p:spPr>
          <a:xfrm>
            <a:off x="5008768" y="2470369"/>
            <a:ext cx="16754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Социальный эффект</a:t>
            </a:r>
            <a:endParaRPr lang="ru-RU" sz="11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CEEADA5-A112-4CEA-A50A-DE1DB6B5FA94}"/>
              </a:ext>
            </a:extLst>
          </p:cNvPr>
          <p:cNvSpPr txBox="1"/>
          <p:nvPr/>
        </p:nvSpPr>
        <p:spPr>
          <a:xfrm>
            <a:off x="9173271" y="751320"/>
            <a:ext cx="21483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Хронология НКТ (2018-2020)</a:t>
            </a:r>
            <a:endParaRPr lang="ru-RU" sz="11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17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61F38DD-0439-4261-9FE9-C4C9484704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7300" y="92170"/>
            <a:ext cx="1464700" cy="407318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86610" y="1335793"/>
            <a:ext cx="11961895" cy="4607807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  <a:latin typeface="ubuntu 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6077" y="1594116"/>
            <a:ext cx="114429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sz="2000" dirty="0" smtClean="0">
                <a:latin typeface="ubuntu "/>
              </a:rPr>
              <a:t>Заключение </a:t>
            </a:r>
            <a:r>
              <a:rPr lang="ru-RU" sz="2000" dirty="0">
                <a:latin typeface="ubuntu "/>
              </a:rPr>
              <a:t>дополнительного соглашения к договору ГЧП с МОН РК по проведению всех тестов в сфере образования. Оставить за МОН РК разработку и актуализацию </a:t>
            </a:r>
            <a:r>
              <a:rPr lang="ru-RU" sz="2000" dirty="0" smtClean="0">
                <a:latin typeface="ubuntu "/>
              </a:rPr>
              <a:t>тестов</a:t>
            </a:r>
          </a:p>
          <a:p>
            <a:pPr marL="342900" indent="-342900" fontAlgn="ctr">
              <a:buFont typeface="+mj-lt"/>
              <a:buAutoNum type="arabicPeriod"/>
            </a:pPr>
            <a:r>
              <a:rPr lang="ru-RU" sz="2000" dirty="0">
                <a:latin typeface="ubuntu "/>
              </a:rPr>
              <a:t>Подписание договора ГЧП </a:t>
            </a:r>
            <a:r>
              <a:rPr lang="ru-RU" sz="2000" dirty="0" smtClean="0">
                <a:latin typeface="ubuntu "/>
              </a:rPr>
              <a:t>на проведению массовых тестов с Центральными государственными органами в других сферах</a:t>
            </a:r>
            <a:r>
              <a:rPr lang="ru-RU" sz="2000" dirty="0" smtClean="0">
                <a:latin typeface="ubuntu "/>
              </a:rPr>
              <a:t>:</a:t>
            </a:r>
          </a:p>
          <a:p>
            <a:pPr fontAlgn="ctr"/>
            <a:r>
              <a:rPr lang="ru-RU" sz="2000" dirty="0" smtClean="0">
                <a:latin typeface="ubuntu "/>
              </a:rPr>
              <a:t/>
            </a:r>
            <a:br>
              <a:rPr lang="ru-RU" sz="2000" dirty="0" smtClean="0">
                <a:latin typeface="ubuntu "/>
              </a:rPr>
            </a:br>
            <a:r>
              <a:rPr lang="ru-RU" sz="2000" dirty="0" smtClean="0">
                <a:latin typeface="ubuntu "/>
              </a:rPr>
              <a:t>	</a:t>
            </a:r>
            <a:r>
              <a:rPr lang="ru-RU" sz="2400" i="1" dirty="0" smtClean="0">
                <a:latin typeface="ubuntu "/>
              </a:rPr>
              <a:t>- </a:t>
            </a:r>
            <a:r>
              <a:rPr lang="kk-KZ" sz="2400" i="1" dirty="0">
                <a:solidFill>
                  <a:srgbClr val="000000"/>
                </a:solidFill>
                <a:latin typeface="Calibri" panose="020F0502020204030204" pitchFamily="34" charset="0"/>
              </a:rPr>
              <a:t>Государственная</a:t>
            </a:r>
            <a:r>
              <a:rPr lang="kk-KZ" sz="24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служба</a:t>
            </a:r>
          </a:p>
          <a:p>
            <a:pPr lvl="2" fontAlgn="ctr"/>
            <a:r>
              <a:rPr lang="kk-KZ" sz="24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- Правоохранительные </a:t>
            </a:r>
            <a:r>
              <a:rPr lang="kk-KZ" sz="2400" i="1" dirty="0">
                <a:solidFill>
                  <a:srgbClr val="000000"/>
                </a:solidFill>
                <a:latin typeface="Calibri" panose="020F0502020204030204" pitchFamily="34" charset="0"/>
              </a:rPr>
              <a:t>органы</a:t>
            </a:r>
            <a:endParaRPr lang="en-US" sz="2800" i="1" dirty="0">
              <a:latin typeface="Arial" panose="020B0604020202020204" pitchFamily="34" charset="0"/>
            </a:endParaRPr>
          </a:p>
          <a:p>
            <a:pPr lvl="2" fontAlgn="ctr"/>
            <a:r>
              <a:rPr lang="kk-KZ" sz="24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- Работа </a:t>
            </a:r>
            <a:r>
              <a:rPr lang="kk-KZ" sz="2400" i="1" dirty="0">
                <a:solidFill>
                  <a:srgbClr val="000000"/>
                </a:solidFill>
                <a:latin typeface="Calibri" panose="020F0502020204030204" pitchFamily="34" charset="0"/>
              </a:rPr>
              <a:t>с населением </a:t>
            </a:r>
            <a:endParaRPr lang="en-US" sz="2800" i="1" dirty="0">
              <a:latin typeface="Arial" panose="020B0604020202020204" pitchFamily="34" charset="0"/>
            </a:endParaRPr>
          </a:p>
          <a:p>
            <a:pPr lvl="2" fontAlgn="ctr"/>
            <a:r>
              <a:rPr lang="kk-KZ" sz="24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- Здравоохранение и социальные услуги</a:t>
            </a:r>
            <a:endParaRPr lang="en-US" sz="2800" i="1" dirty="0" smtClean="0">
              <a:latin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EEADA5-A112-4CEA-A50A-DE1DB6B5FA94}"/>
              </a:ext>
            </a:extLst>
          </p:cNvPr>
          <p:cNvSpPr txBox="1"/>
          <p:nvPr/>
        </p:nvSpPr>
        <p:spPr>
          <a:xfrm>
            <a:off x="2846070" y="111163"/>
            <a:ext cx="6169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Новые направления </a:t>
            </a:r>
            <a:r>
              <a:rPr lang="ru-RU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ГЧП (</a:t>
            </a:r>
            <a:r>
              <a:rPr lang="ru-RU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 поддержки бюджета</a:t>
            </a:r>
            <a:r>
              <a:rPr lang="ru-RU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endParaRPr lang="ru-RU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26015" y="3132999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lvl="2" fontAlgn="ctr"/>
            <a:r>
              <a:rPr lang="kk-KZ" sz="2400" i="1" dirty="0">
                <a:solidFill>
                  <a:srgbClr val="000000"/>
                </a:solidFill>
                <a:latin typeface="Calibri" panose="020F0502020204030204" pitchFamily="34" charset="0"/>
              </a:rPr>
              <a:t>- Строительство </a:t>
            </a:r>
            <a:endParaRPr lang="en-US" sz="2800" i="1" dirty="0">
              <a:latin typeface="Arial" panose="020B0604020202020204" pitchFamily="34" charset="0"/>
            </a:endParaRPr>
          </a:p>
          <a:p>
            <a:pPr lvl="2" fontAlgn="ctr"/>
            <a:r>
              <a:rPr lang="kk-KZ" sz="2400" i="1" dirty="0">
                <a:solidFill>
                  <a:srgbClr val="000000"/>
                </a:solidFill>
                <a:latin typeface="Calibri" panose="020F0502020204030204" pitchFamily="34" charset="0"/>
              </a:rPr>
              <a:t>- Юридическая отрасль </a:t>
            </a:r>
            <a:endParaRPr lang="en-US" sz="2800" i="1" dirty="0">
              <a:latin typeface="Arial" panose="020B0604020202020204" pitchFamily="34" charset="0"/>
            </a:endParaRPr>
          </a:p>
          <a:p>
            <a:pPr lvl="2" fontAlgn="ctr"/>
            <a:r>
              <a:rPr lang="kk-KZ" sz="2400" i="1" dirty="0">
                <a:solidFill>
                  <a:srgbClr val="000000"/>
                </a:solidFill>
                <a:latin typeface="Calibri" panose="020F0502020204030204" pitchFamily="34" charset="0"/>
              </a:rPr>
              <a:t>- Финансы и бухгалтерия </a:t>
            </a:r>
            <a:endParaRPr lang="en-US" sz="2800" i="1" dirty="0">
              <a:latin typeface="Arial" panose="020B0604020202020204" pitchFamily="34" charset="0"/>
            </a:endParaRPr>
          </a:p>
          <a:p>
            <a:pPr lvl="2" fontAlgn="ctr"/>
            <a:r>
              <a:rPr lang="kk-KZ" sz="2400" i="1" dirty="0">
                <a:solidFill>
                  <a:srgbClr val="000000"/>
                </a:solidFill>
                <a:latin typeface="Calibri" panose="020F0502020204030204" pitchFamily="34" charset="0"/>
              </a:rPr>
              <a:t>- Охрана и т.д.</a:t>
            </a:r>
            <a:endParaRPr lang="ru-RU" sz="3600" dirty="0">
              <a:latin typeface="ubuntu "/>
            </a:endParaRPr>
          </a:p>
        </p:txBody>
      </p:sp>
    </p:spTree>
    <p:extLst>
      <p:ext uri="{BB962C8B-B14F-4D97-AF65-F5344CB8AC3E}">
        <p14:creationId xmlns:p14="http://schemas.microsoft.com/office/powerpoint/2010/main" val="17199665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4046</TotalTime>
  <Words>495</Words>
  <Application>Microsoft Office PowerPoint</Application>
  <PresentationFormat>Широкоэкранный</PresentationFormat>
  <Paragraphs>65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ubuntu </vt:lpstr>
      <vt:lpstr>Wingdings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Динара Ибраева</cp:lastModifiedBy>
  <cp:revision>363</cp:revision>
  <dcterms:created xsi:type="dcterms:W3CDTF">2020-09-15T10:45:26Z</dcterms:created>
  <dcterms:modified xsi:type="dcterms:W3CDTF">2020-10-14T04:15:43Z</dcterms:modified>
</cp:coreProperties>
</file>